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60" r:id="rId4"/>
    <p:sldId id="278" r:id="rId5"/>
    <p:sldId id="261" r:id="rId6"/>
    <p:sldId id="268" r:id="rId7"/>
    <p:sldId id="262" r:id="rId8"/>
    <p:sldId id="269" r:id="rId9"/>
    <p:sldId id="296" r:id="rId10"/>
    <p:sldId id="263" r:id="rId11"/>
    <p:sldId id="264" r:id="rId12"/>
    <p:sldId id="265" r:id="rId13"/>
    <p:sldId id="266" r:id="rId14"/>
    <p:sldId id="285" r:id="rId15"/>
    <p:sldId id="284" r:id="rId16"/>
    <p:sldId id="287" r:id="rId17"/>
    <p:sldId id="286" r:id="rId18"/>
    <p:sldId id="294" r:id="rId19"/>
    <p:sldId id="295" r:id="rId20"/>
    <p:sldId id="281" r:id="rId21"/>
    <p:sldId id="273" r:id="rId22"/>
    <p:sldId id="297" r:id="rId23"/>
    <p:sldId id="288" r:id="rId24"/>
    <p:sldId id="289" r:id="rId25"/>
    <p:sldId id="298" r:id="rId26"/>
    <p:sldId id="282" r:id="rId27"/>
    <p:sldId id="292" r:id="rId28"/>
    <p:sldId id="293" r:id="rId29"/>
    <p:sldId id="299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A54C36-506A-5F40-64EF-28FD48694D5C}" name="Pietro Bogani" initials="PB" userId="S::10622041@polimi.it::fbf08844-fa53-426c-9234-70593d6926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6763"/>
    <a:srgbClr val="990033"/>
    <a:srgbClr val="E4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4F27EB-3B96-44EF-90CC-56EF271FE16A}" v="2107" dt="2023-02-16T11:47:10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3"/>
    <p:restoredTop sz="94682"/>
  </p:normalViewPr>
  <p:slideViewPr>
    <p:cSldViewPr snapToGrid="0">
      <p:cViewPr>
        <p:scale>
          <a:sx n="107" d="100"/>
          <a:sy n="107" d="100"/>
        </p:scale>
        <p:origin x="48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16/02/23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5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70.png"/><Relationship Id="rId5" Type="http://schemas.openxmlformats.org/officeDocument/2006/relationships/image" Target="../media/image57.png"/><Relationship Id="rId10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5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1783959"/>
            <a:ext cx="4325767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Analysis of </a:t>
            </a:r>
            <a:br>
              <a:rPr lang="it-IT" sz="5000" dirty="0"/>
            </a:br>
            <a:r>
              <a:rPr lang="it-IT" sz="5000" dirty="0"/>
              <a:t>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 dirty="0" err="1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8A84E5D-1C2C-8ECA-B7A3-EE234FC5107C}"/>
              </a:ext>
            </a:extLst>
          </p:cNvPr>
          <p:cNvSpPr txBox="1"/>
          <p:nvPr/>
        </p:nvSpPr>
        <p:spPr>
          <a:xfrm>
            <a:off x="6741836" y="6193712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8 CFU                 8 CFU                5 CFU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3640B9C-3972-9B69-5D08-BAE4074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4612" y="320884"/>
            <a:ext cx="4717485" cy="1195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7" y="1501877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69" y="2766217"/>
            <a:ext cx="29924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Trends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562C7F8-B761-C294-A95A-A82FB41010C4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82641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88" y="172806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69" y="3429000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207" y="3397931"/>
            <a:ext cx="3275972" cy="324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768458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AA736A9-6A2C-383D-2096-C2D003755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009" y="597274"/>
            <a:ext cx="3827780" cy="382778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2C4064A-2540-CE39-CD58-11EE76AD2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75" y="597274"/>
            <a:ext cx="3898900" cy="38989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E4FE8A8-5EC1-001C-678B-C90FC35F5346}"/>
              </a:ext>
            </a:extLst>
          </p:cNvPr>
          <p:cNvSpPr txBox="1"/>
          <p:nvPr/>
        </p:nvSpPr>
        <p:spPr>
          <a:xfrm>
            <a:off x="3472349" y="5140960"/>
            <a:ext cx="827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Shape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outliers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remove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only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Tresure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Island (28), an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artificial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island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scarcely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inhabited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26AD66D-8E38-C778-3DD3-628A05435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95" y="183328"/>
            <a:ext cx="3163870" cy="31638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17" y="3427430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327924"/>
            <a:ext cx="3436619" cy="34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4026923-8221-F3DD-885F-CAF5FF2DC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40" y="304800"/>
            <a:ext cx="5029200" cy="50292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663B4C-51CF-9F4C-CC67-405882299DDC}"/>
              </a:ext>
            </a:extLst>
          </p:cNvPr>
          <p:cNvSpPr txBox="1"/>
          <p:nvPr/>
        </p:nvSpPr>
        <p:spPr>
          <a:xfrm>
            <a:off x="4592320" y="560832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Magnitude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outliers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Japantown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Tenderloin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Nob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Hill </a:t>
            </a:r>
          </a:p>
        </p:txBody>
      </p:sp>
    </p:spTree>
    <p:extLst>
      <p:ext uri="{BB962C8B-B14F-4D97-AF65-F5344CB8AC3E}">
        <p14:creationId xmlns:p14="http://schemas.microsoft.com/office/powerpoint/2010/main" val="677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0" y="-7112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20007" y="1224229"/>
            <a:ext cx="2703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49" y="3477182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421381"/>
            <a:ext cx="3436619" cy="343661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49D8B4-BEE5-63FE-2E0E-679228B24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97" y="167640"/>
            <a:ext cx="3436619" cy="343661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F693DA2-BF9F-8767-B5AF-4F04B9CDD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40" y="20360"/>
            <a:ext cx="3489805" cy="348980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3D03EC7-87E6-4778-37F1-031DC515B54C}"/>
              </a:ext>
            </a:extLst>
          </p:cNvPr>
          <p:cNvSpPr txBox="1"/>
          <p:nvPr/>
        </p:nvSpPr>
        <p:spPr>
          <a:xfrm>
            <a:off x="-10413" y="408685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93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0.378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0.748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5997731" y="5631840"/>
            <a:ext cx="331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significant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25802BB-0EC2-F912-794A-87A0CF78A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3520"/>
            <a:ext cx="4315460" cy="43154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9922B15-CB95-6607-1C08-7713689B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906" y="223520"/>
            <a:ext cx="4308467" cy="43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42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err="1">
                <a:solidFill>
                  <a:schemeClr val="bg1"/>
                </a:solidFill>
              </a:rPr>
              <a:t>Tests</a:t>
            </a:r>
            <a:r>
              <a:rPr lang="it-IT" sz="36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3600" dirty="0" err="1">
                <a:solidFill>
                  <a:schemeClr val="bg1"/>
                </a:solidFill>
              </a:rPr>
              <a:t>rent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functions</a:t>
            </a:r>
            <a:endParaRPr lang="it-IT" sz="3600" dirty="0">
              <a:solidFill>
                <a:schemeClr val="bg1"/>
              </a:solidFill>
            </a:endParaRPr>
          </a:p>
          <a:p>
            <a:pPr algn="ctr"/>
            <a:r>
              <a:rPr lang="it-IT" sz="3600" dirty="0" err="1">
                <a:solidFill>
                  <a:schemeClr val="bg1"/>
                </a:solidFill>
              </a:rPr>
              <a:t>based</a:t>
            </a:r>
            <a:r>
              <a:rPr lang="it-IT" sz="3600" dirty="0">
                <a:solidFill>
                  <a:schemeClr val="bg1"/>
                </a:solidFill>
              </a:rPr>
              <a:t> on</a:t>
            </a:r>
          </a:p>
          <a:p>
            <a:pPr algn="ctr"/>
            <a:r>
              <a:rPr lang="it-IT" sz="3600" dirty="0" err="1">
                <a:solidFill>
                  <a:schemeClr val="bg1"/>
                </a:solidFill>
              </a:rPr>
              <a:t>constructions</a:t>
            </a:r>
            <a:endParaRPr lang="it-IT" sz="36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8DE0B45-B96F-7B77-7BD5-FD01D658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10" y="223520"/>
            <a:ext cx="4315460" cy="43154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41C8DAE-91AB-5B06-9513-16E89268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6060"/>
            <a:ext cx="4315460" cy="43154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0.031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0.561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4052570" y="5435600"/>
            <a:ext cx="649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for 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but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in 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derivatives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246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19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591149" y="1082097"/>
                <a:ext cx="8600851" cy="357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𝑒𝑣𝑖𝑐𝑡𝑖𝑜𝑛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9" y="1082097"/>
                <a:ext cx="8600851" cy="357983"/>
              </a:xfrm>
              <a:prstGeom prst="rect">
                <a:avLst/>
              </a:prstGeom>
              <a:blipFill>
                <a:blip r:embed="rId2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7DC6112-AF9C-692A-9C9D-831BDA46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2076450"/>
            <a:ext cx="27241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3FCA0D-53B8-1C95-7496-E26F6E42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03" y="2076450"/>
            <a:ext cx="27241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FE671C9-BA99-0B4C-3DF9-CAD3A8018E49}"/>
                  </a:ext>
                </a:extLst>
              </p:cNvPr>
              <p:cNvSpPr txBox="1"/>
              <p:nvPr/>
            </p:nvSpPr>
            <p:spPr>
              <a:xfrm>
                <a:off x="4149213" y="5083277"/>
                <a:ext cx="1624227" cy="692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sz="18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𝑎𝑑𝑗</m:t>
                          </m:r>
                        </m:sub>
                        <m:sup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18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it-IT" sz="18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FE671C9-BA99-0B4C-3DF9-CAD3A8018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213" y="5083277"/>
                <a:ext cx="1624227" cy="6926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65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5DE9D69-45A7-F942-AD28-35F3DDF02F75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55" y="782878"/>
            <a:ext cx="2140696" cy="1074657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Gentrification and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process whereby the </a:t>
            </a:r>
            <a:r>
              <a:rPr lang="en-US" sz="2400" i="0" dirty="0">
                <a:solidFill>
                  <a:schemeClr val="accent1">
                    <a:lumMod val="75000"/>
                  </a:schemeClr>
                </a:solidFill>
                <a:effectLst/>
              </a:rPr>
              <a:t>character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an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urban area is </a:t>
            </a:r>
            <a:r>
              <a:rPr lang="en-US" sz="2400" i="0" dirty="0">
                <a:solidFill>
                  <a:schemeClr val="accent1">
                    <a:lumMod val="75000"/>
                  </a:schemeClr>
                </a:solidFill>
                <a:effectLst/>
              </a:rPr>
              <a:t>changed by wealthier people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moving in, displacing current inhabitants in the process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Gentrification in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since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1990s,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by a strong demand for tech workers from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startups and Silicon Valley companies.</a:t>
            </a:r>
          </a:p>
          <a:p>
            <a:pPr algn="just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affected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negatively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social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demographic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structure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city,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becoming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most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expensive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rents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9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384672" y="1525067"/>
                <a:ext cx="8807328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it-IT" sz="14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4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sSub>
                        <m:sSub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4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72" y="1525067"/>
                <a:ext cx="8807328" cy="490647"/>
              </a:xfrm>
              <a:prstGeom prst="rect">
                <a:avLst/>
              </a:prstGeom>
              <a:blipFill>
                <a:blip r:embed="rId2"/>
                <a:stretch>
                  <a:fillRect t="-154321" b="-2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70E3FB-0ECD-17AA-8BB5-A709DEF1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459" y="2685246"/>
            <a:ext cx="3750092" cy="39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6134099-B816-0DD5-EE8E-CE139FC79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481" y="2668274"/>
            <a:ext cx="3750092" cy="400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/>
              <p:nvPr/>
            </p:nvSpPr>
            <p:spPr>
              <a:xfrm rot="16200000">
                <a:off x="6850557" y="4441411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850557" y="4441411"/>
                <a:ext cx="1767840" cy="369332"/>
              </a:xfrm>
              <a:prstGeom prst="rect">
                <a:avLst/>
              </a:prstGeom>
              <a:blipFill>
                <a:blip r:embed="rId5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/>
              <p:nvPr/>
            </p:nvSpPr>
            <p:spPr>
              <a:xfrm>
                <a:off x="8811437" y="6182439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437" y="6182439"/>
                <a:ext cx="176784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/>
              <p:nvPr/>
            </p:nvSpPr>
            <p:spPr>
              <a:xfrm>
                <a:off x="4934756" y="6182439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𝑑𝑒𝑛𝑠𝑖𝑡𝑦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756" y="6182439"/>
                <a:ext cx="1767840" cy="369332"/>
              </a:xfrm>
              <a:prstGeom prst="rect">
                <a:avLst/>
              </a:prstGeom>
              <a:blipFill>
                <a:blip r:embed="rId7"/>
                <a:stretch>
                  <a:fillRect l="-1034" r="-20690"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/>
              <p:nvPr/>
            </p:nvSpPr>
            <p:spPr>
              <a:xfrm rot="16200000">
                <a:off x="2801115" y="4541944"/>
                <a:ext cx="2235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801115" y="4541944"/>
                <a:ext cx="2235200" cy="369332"/>
              </a:xfrm>
              <a:prstGeom prst="rect">
                <a:avLst/>
              </a:prstGeom>
              <a:blipFill>
                <a:blip r:embed="rId8"/>
                <a:stretch>
                  <a:fillRect t="-8992" r="-13333" b="-8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9940687-E443-8A9E-7B74-40F11CCB8DAC}"/>
                  </a:ext>
                </a:extLst>
              </p:cNvPr>
              <p:cNvSpPr txBox="1"/>
              <p:nvPr/>
            </p:nvSpPr>
            <p:spPr>
              <a:xfrm>
                <a:off x="3384672" y="2253923"/>
                <a:ext cx="5125902" cy="7746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𝑅𝑒𝑠𝑢𝑙𝑡𝑠</m:t>
                      </m:r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it-IT" sz="14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sz="14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it-IT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sz="14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0.37</m:t>
                    </m:r>
                  </m:oMath>
                </a14:m>
                <a:endParaRPr lang="it-IT" sz="14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400" b="0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𝑙𝑙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𝑝𝑟𝑒𝑑𝑖𝑐𝑡𝑜𝑟𝑠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𝑎𝑟𝑒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𝑠𝑖𝑔𝑛𝑖𝑓𝑖𝑐𝑎𝑛𝑡</m:t>
                    </m:r>
                  </m:oMath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9940687-E443-8A9E-7B74-40F11CCB8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72" y="2253923"/>
                <a:ext cx="5125902" cy="774636"/>
              </a:xfrm>
              <a:prstGeom prst="rect">
                <a:avLst/>
              </a:prstGeom>
              <a:blipFill>
                <a:blip r:embed="rId9"/>
                <a:stretch>
                  <a:fillRect l="-119" b="-70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6B4F09B-C867-B5AC-3B51-1CBF10BBFE34}"/>
                  </a:ext>
                </a:extLst>
              </p:cNvPr>
              <p:cNvSpPr txBox="1"/>
              <p:nvPr/>
            </p:nvSpPr>
            <p:spPr>
              <a:xfrm>
                <a:off x="3448349" y="1076241"/>
                <a:ext cx="8807328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it-IT" sz="14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4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4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6B4F09B-C867-B5AC-3B51-1CBF10BBF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349" y="1076241"/>
                <a:ext cx="8807328" cy="317203"/>
              </a:xfrm>
              <a:prstGeom prst="rect">
                <a:avLst/>
              </a:prstGeom>
              <a:blipFill>
                <a:blip r:embed="rId10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652310" y="1927344"/>
            <a:ext cx="16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6431450" y="1650345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Average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550827" y="1788844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Gaussian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Kernel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9423105-24F3-94F9-40CF-6EE94D5EF72A}"/>
              </a:ext>
            </a:extLst>
          </p:cNvPr>
          <p:cNvSpPr txBox="1"/>
          <p:nvPr/>
        </p:nvSpPr>
        <p:spPr>
          <a:xfrm>
            <a:off x="4475966" y="5168296"/>
            <a:ext cx="6238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Improvement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consider the small fraction of rents with coordinates as standalone observations and not as part of the neighborhood mean, adding proper weights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299623" y="2112010"/>
            <a:ext cx="11318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DB7A3BC-AC23-8B25-182F-EDFBBBA2B446}"/>
              </a:ext>
            </a:extLst>
          </p:cNvPr>
          <p:cNvCxnSpPr>
            <a:cxnSpLocks/>
          </p:cNvCxnSpPr>
          <p:nvPr/>
        </p:nvCxnSpPr>
        <p:spPr>
          <a:xfrm>
            <a:off x="8359755" y="2112009"/>
            <a:ext cx="11318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C0A1B4D7-285F-E4E8-FF78-45B56BD0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930" y="2921426"/>
            <a:ext cx="1928305" cy="160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730B92A9-897F-0ABC-783D-F7E4CCC83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554" y="2542331"/>
            <a:ext cx="2442505" cy="2413252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E7D7391-1600-F242-684D-80F94D7BE4E5}"/>
              </a:ext>
            </a:extLst>
          </p:cNvPr>
          <p:cNvSpPr txBox="1"/>
          <p:nvPr/>
        </p:nvSpPr>
        <p:spPr>
          <a:xfrm>
            <a:off x="8624823" y="6068841"/>
            <a:ext cx="293001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Inserire la mappa con </a:t>
            </a:r>
            <a:r>
              <a:rPr lang="it-IT" dirty="0" err="1"/>
              <a:t>nhood</a:t>
            </a:r>
            <a:r>
              <a:rPr lang="it-IT" dirty="0"/>
              <a:t> e non </a:t>
            </a:r>
            <a:r>
              <a:rPr lang="it-IT" dirty="0" err="1"/>
              <a:t>parcels</a:t>
            </a:r>
            <a:r>
              <a:rPr lang="it-IT" dirty="0"/>
              <a:t>!</a:t>
            </a:r>
          </a:p>
        </p:txBody>
      </p:sp>
      <p:pic>
        <p:nvPicPr>
          <p:cNvPr id="7" name="Elemento grafico 6" descr="Mappa con segnaposto contorno">
            <a:extLst>
              <a:ext uri="{FF2B5EF4-FFF2-40B4-BE49-F238E27FC236}">
                <a16:creationId xmlns:a16="http://schemas.microsoft.com/office/drawing/2014/main" id="{D3BDAF91-1386-2E36-BAF0-D95C50A3E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9791" y="2948360"/>
            <a:ext cx="1243178" cy="1243178"/>
          </a:xfrm>
          <a:prstGeom prst="rect">
            <a:avLst/>
          </a:prstGeom>
        </p:spPr>
      </p:pic>
      <p:pic>
        <p:nvPicPr>
          <p:cNvPr id="12" name="Elemento grafico 11" descr="Segnale di divieto contorno">
            <a:extLst>
              <a:ext uri="{FF2B5EF4-FFF2-40B4-BE49-F238E27FC236}">
                <a16:creationId xmlns:a16="http://schemas.microsoft.com/office/drawing/2014/main" id="{69F47B54-0949-472E-44B6-BEF5C40A5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78677" y="2780072"/>
            <a:ext cx="1720163" cy="172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72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355366" y="1825593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5524579" y="1687094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Average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996808" y="3119669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Gaussian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Kernel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40E876-229A-CF6B-14BA-8C8494ABF0E7}"/>
              </a:ext>
            </a:extLst>
          </p:cNvPr>
          <p:cNvSpPr txBox="1"/>
          <p:nvPr/>
        </p:nvSpPr>
        <p:spPr>
          <a:xfrm>
            <a:off x="5524579" y="4503742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/>
              <p:nvPr/>
            </p:nvSpPr>
            <p:spPr>
              <a:xfrm rot="10800000">
                <a:off x="9638799" y="1548246"/>
                <a:ext cx="422487" cy="3789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9638799" y="1548246"/>
                <a:ext cx="422487" cy="37891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149442" y="2148759"/>
            <a:ext cx="375137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76150EB-CBCB-69F5-014E-50599FDC1C49}"/>
              </a:ext>
            </a:extLst>
          </p:cNvPr>
          <p:cNvSpPr txBox="1"/>
          <p:nvPr/>
        </p:nvSpPr>
        <p:spPr>
          <a:xfrm>
            <a:off x="7991486" y="3007901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8AB748F-30E8-3F48-8D95-DF9E07332188}"/>
              </a:ext>
            </a:extLst>
          </p:cNvPr>
          <p:cNvCxnSpPr>
            <a:stCxn id="5" idx="3"/>
            <a:endCxn id="28" idx="0"/>
          </p:cNvCxnSpPr>
          <p:nvPr/>
        </p:nvCxnSpPr>
        <p:spPr>
          <a:xfrm>
            <a:off x="7318655" y="2148759"/>
            <a:ext cx="1569869" cy="85914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F4ADA840-A40E-B891-0C4D-E4A09831BEA3}"/>
              </a:ext>
            </a:extLst>
          </p:cNvPr>
          <p:cNvCxnSpPr>
            <a:stCxn id="7" idx="3"/>
            <a:endCxn id="28" idx="2"/>
          </p:cNvCxnSpPr>
          <p:nvPr/>
        </p:nvCxnSpPr>
        <p:spPr>
          <a:xfrm flipV="1">
            <a:off x="7318655" y="3654232"/>
            <a:ext cx="1569869" cy="117267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/>
              <p:nvPr/>
            </p:nvSpPr>
            <p:spPr>
              <a:xfrm>
                <a:off x="7499376" y="1964093"/>
                <a:ext cx="2366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it-IT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2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𝑎𝑑𝑣𝑒𝑟𝑡𝑖𝑠𝑒𝑚𝑒𝑛𝑡𝑠</m:t>
                        </m:r>
                      </m:e>
                      <m:sub>
                        <m: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𝑛h𝑜𝑜𝑑</m:t>
                        </m:r>
                      </m:sub>
                    </m:sSub>
                  </m:oMath>
                </a14:m>
                <a:endParaRPr lang="it-IT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76" y="1964093"/>
                <a:ext cx="23668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/>
              <p:nvPr/>
            </p:nvSpPr>
            <p:spPr>
              <a:xfrm>
                <a:off x="7683316" y="4536927"/>
                <a:ext cx="47314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it-IT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1</m:t>
                      </m:r>
                    </m:oMath>
                  </m:oMathPara>
                </a14:m>
                <a:endParaRPr lang="it-IT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316" y="4536927"/>
                <a:ext cx="473142" cy="184666"/>
              </a:xfrm>
              <a:prstGeom prst="rect">
                <a:avLst/>
              </a:prstGeom>
              <a:blipFill>
                <a:blip r:embed="rId4"/>
                <a:stretch>
                  <a:fillRect l="-3846" r="-7692"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694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pic>
        <p:nvPicPr>
          <p:cNvPr id="3" name="Rent">
            <a:hlinkClick r:id="" action="ppaction://media"/>
            <a:extLst>
              <a:ext uri="{FF2B5EF4-FFF2-40B4-BE49-F238E27FC236}">
                <a16:creationId xmlns:a16="http://schemas.microsoft.com/office/drawing/2014/main" id="{D374D4C3-72B1-6BB3-8FA2-CFD1CECE40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0985" r="10936"/>
          <a:stretch/>
        </p:blipFill>
        <p:spPr>
          <a:xfrm>
            <a:off x="3416710" y="1579409"/>
            <a:ext cx="4005689" cy="3004457"/>
          </a:xfrm>
          <a:prstGeom prst="rect">
            <a:avLst/>
          </a:prstGeom>
        </p:spPr>
      </p:pic>
      <p:pic>
        <p:nvPicPr>
          <p:cNvPr id="6" name="smoothing">
            <a:hlinkClick r:id="" action="ppaction://media"/>
            <a:extLst>
              <a:ext uri="{FF2B5EF4-FFF2-40B4-BE49-F238E27FC236}">
                <a16:creationId xmlns:a16="http://schemas.microsoft.com/office/drawing/2014/main" id="{2F07AB00-F84F-4540-BC0E-8C465770C0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7020" r="16840"/>
          <a:stretch/>
        </p:blipFill>
        <p:spPr>
          <a:xfrm>
            <a:off x="7634671" y="1440081"/>
            <a:ext cx="4156365" cy="353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4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/>
              <p:nvPr/>
            </p:nvSpPr>
            <p:spPr>
              <a:xfrm>
                <a:off x="3495610" y="983452"/>
                <a:ext cx="5200780" cy="1818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𝑙𝑜𝑐𝑎𝑡𝑖𝑜𝑛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</m:oMath>
                  </m:oMathPara>
                </a14:m>
                <a:endParaRPr lang="it-IT" sz="160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𝑙𝑎𝑡𝑖𝑡𝑢𝑑𝑒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𝑙𝑜𝑛𝑔𝑖𝑡𝑢𝑑𝑒</m:t>
                          </m:r>
                        </m:e>
                      </m:d>
                    </m:oMath>
                  </m:oMathPara>
                </a14:m>
                <a:endParaRPr lang="it-IT" sz="16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𝐺𝐵</m:t>
                          </m:r>
                        </m:e>
                      </m:func>
                    </m:oMath>
                  </m:oMathPara>
                </a14:m>
                <a:endParaRPr lang="it-IT" sz="16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100−500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500−1000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1−2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10" y="983452"/>
                <a:ext cx="5200780" cy="1818383"/>
              </a:xfrm>
              <a:prstGeom prst="rect">
                <a:avLst/>
              </a:prstGeom>
              <a:blipFill>
                <a:blip r:embed="rId2"/>
                <a:stretch>
                  <a:fillRect b="-10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092F0B90-8F59-2CDE-9CEF-8B942DD0D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211" y="563589"/>
            <a:ext cx="2697126" cy="256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1E04991-4731-F7F1-2342-4FE183054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38" y="3694742"/>
            <a:ext cx="2720285" cy="26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B59AB38-861D-DEEB-6AC8-D16721F52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768" y="3719263"/>
            <a:ext cx="2705914" cy="26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/>
              <p:nvPr/>
            </p:nvSpPr>
            <p:spPr>
              <a:xfrm>
                <a:off x="4117860" y="6169956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60" y="6169956"/>
                <a:ext cx="176784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/>
              <p:nvPr/>
            </p:nvSpPr>
            <p:spPr>
              <a:xfrm rot="16200000">
                <a:off x="2628297" y="4886182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628297" y="4886182"/>
                <a:ext cx="1767840" cy="307777"/>
              </a:xfrm>
              <a:prstGeom prst="rect">
                <a:avLst/>
              </a:prstGeom>
              <a:blipFill>
                <a:blip r:embed="rId7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/>
              <p:nvPr/>
            </p:nvSpPr>
            <p:spPr>
              <a:xfrm rot="16200000">
                <a:off x="5155926" y="4733980"/>
                <a:ext cx="233721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500−1000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55926" y="4733980"/>
                <a:ext cx="2337212" cy="307777"/>
              </a:xfrm>
              <a:prstGeom prst="rect">
                <a:avLst/>
              </a:prstGeom>
              <a:blipFill>
                <a:blip r:embed="rId8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/>
              <p:nvPr/>
            </p:nvSpPr>
            <p:spPr>
              <a:xfrm>
                <a:off x="6788222" y="6169955"/>
                <a:ext cx="198845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500−1000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222" y="6169955"/>
                <a:ext cx="198845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FAA6B6E-B47F-FD86-E96C-455F830BF5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802" y="3679291"/>
            <a:ext cx="2586883" cy="2770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/>
              <p:nvPr/>
            </p:nvSpPr>
            <p:spPr>
              <a:xfrm rot="16200000">
                <a:off x="8378755" y="4790056"/>
                <a:ext cx="196009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1−2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78755" y="4790056"/>
                <a:ext cx="1960093" cy="307777"/>
              </a:xfrm>
              <a:prstGeom prst="rect">
                <a:avLst/>
              </a:prstGeom>
              <a:blipFill>
                <a:blip r:embed="rId11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/>
              <p:nvPr/>
            </p:nvSpPr>
            <p:spPr>
              <a:xfrm>
                <a:off x="9949497" y="6186187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1−2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497" y="6186187"/>
                <a:ext cx="176784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08B14AE-4FC2-6D93-8975-8D27609093BF}"/>
                  </a:ext>
                </a:extLst>
              </p:cNvPr>
              <p:cNvSpPr txBox="1"/>
              <p:nvPr/>
            </p:nvSpPr>
            <p:spPr>
              <a:xfrm>
                <a:off x="3495610" y="3316934"/>
                <a:ext cx="3771179" cy="415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𝑅𝑒𝑠𝑢𝑙𝑡𝑠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Sup>
                        <m:sSubSupPr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𝑎𝑑𝑗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0.85 ,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=−0.74</m:t>
                      </m:r>
                    </m:oMath>
                  </m:oMathPara>
                </a14:m>
                <a:endParaRPr lang="it-IT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08B14AE-4FC2-6D93-8975-8D2760909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10" y="3316934"/>
                <a:ext cx="3771179" cy="415627"/>
              </a:xfrm>
              <a:prstGeom prst="rect">
                <a:avLst/>
              </a:prstGeom>
              <a:blipFill>
                <a:blip r:embed="rId1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530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Conclusions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04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1" y="983452"/>
            <a:ext cx="3204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Conclusions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75CEB5-A021-2EFB-3FB5-8859AFC8FC0A}"/>
              </a:ext>
            </a:extLst>
          </p:cNvPr>
          <p:cNvSpPr txBox="1"/>
          <p:nvPr/>
        </p:nvSpPr>
        <p:spPr>
          <a:xfrm>
            <a:off x="3618701" y="1443840"/>
            <a:ext cx="8342517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ent prices and evictions are not equivalent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measures of gentrification.</a:t>
            </a:r>
          </a:p>
          <a:p>
            <a:endParaRPr lang="en-US" sz="1800" b="0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he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impact of new constructions on eviction notices results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negligible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(at neighborhood level).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ew constructions appear affecting the rent prices: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building new house units lowers rent prices.</a:t>
            </a:r>
          </a:p>
          <a:p>
            <a:endParaRPr lang="en-US" sz="1800" b="1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Google bus stops have a negative impact on prices.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en-GB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andlords could consider applying higher rents, knowing that the houses near a Google bus stop could be </a:t>
            </a:r>
            <a:r>
              <a:rPr lang="en-GB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attractive for tech workers</a:t>
            </a:r>
            <a:r>
              <a:rPr lang="en-GB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.</a:t>
            </a:r>
          </a:p>
          <a:p>
            <a:endParaRPr lang="en-US" sz="1800" b="1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Encouraging the construction </a:t>
            </a:r>
            <a:r>
              <a:rPr lang="en-US" sz="180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of new house units 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in the city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is a good policy for tackling the gentrification and displacement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phenomena.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Elemento grafico 13" descr="Appunti selezionati contorno">
            <a:extLst>
              <a:ext uri="{FF2B5EF4-FFF2-40B4-BE49-F238E27FC236}">
                <a16:creationId xmlns:a16="http://schemas.microsoft.com/office/drawing/2014/main" id="{7034A075-0E74-8DD6-8630-3B9359857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262" y="2241044"/>
            <a:ext cx="2375911" cy="23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61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Extra </a:t>
            </a:r>
          </a:p>
        </p:txBody>
      </p:sp>
    </p:spTree>
    <p:extLst>
      <p:ext uri="{BB962C8B-B14F-4D97-AF65-F5344CB8AC3E}">
        <p14:creationId xmlns:p14="http://schemas.microsoft.com/office/powerpoint/2010/main" val="824676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88D7CC-7F21-5F35-FAE3-610EF20E9187}"/>
              </a:ext>
            </a:extLst>
          </p:cNvPr>
          <p:cNvSpPr txBox="1"/>
          <p:nvPr/>
        </p:nvSpPr>
        <p:spPr>
          <a:xfrm>
            <a:off x="3534849" y="1447232"/>
            <a:ext cx="83779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Obtain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official data on </a:t>
            </a: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rent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with complete information 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about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whole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Obtain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data on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with location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Implement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survival models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to estimate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time-to-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displace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data of the recordings of the addressed of some SF citizens.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ery sensitive and hard to obtain)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sz="20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unctional regression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model namely considering both the response and the variables as functions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Investigate on the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different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types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affordable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affordable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E3E5F2-E655-D53B-FBD1-C49B4B6BEEF7}"/>
              </a:ext>
            </a:extLst>
          </p:cNvPr>
          <p:cNvSpPr txBox="1"/>
          <p:nvPr/>
        </p:nvSpPr>
        <p:spPr>
          <a:xfrm>
            <a:off x="-1" y="744384"/>
            <a:ext cx="3204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Improvements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7" name="Elemento grafico 6" descr="Persona con idea contorno">
            <a:extLst>
              <a:ext uri="{FF2B5EF4-FFF2-40B4-BE49-F238E27FC236}">
                <a16:creationId xmlns:a16="http://schemas.microsoft.com/office/drawing/2014/main" id="{2693C797-6395-010C-4789-D87D7901F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431" y="3017138"/>
            <a:ext cx="2398587" cy="239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11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C5A611B-9BE5-84A3-64D1-D7EFCEF8FC57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110114" y="1749887"/>
            <a:ext cx="7716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statistical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develop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models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SF housing market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changed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 the last 15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years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factors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Provide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government tools to tackle the problem of gentrification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Further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validate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papers on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topic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14948" y="675230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2" y="289286"/>
            <a:ext cx="3225125" cy="32251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231140" y="2090172"/>
            <a:ext cx="302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Craiglist.com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C88A-CFB4-DBD5-C31D-B65B55F3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11" y="3638800"/>
            <a:ext cx="3455966" cy="268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305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2" y="2101106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97286" y="2136338"/>
            <a:ext cx="3906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</a:t>
            </a:r>
          </a:p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3C379E-FB63-9E75-33D3-0F5453C05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011" y="1852981"/>
            <a:ext cx="4149209" cy="355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Constructions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178430" y="1593138"/>
            <a:ext cx="39066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 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housing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60" y="2069855"/>
            <a:ext cx="3228220" cy="27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Parcels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&amp; </a:t>
            </a:r>
          </a:p>
          <a:p>
            <a:pPr algn="ctr"/>
            <a:r>
              <a:rPr lang="it-IT" sz="2400" dirty="0" err="1">
                <a:solidFill>
                  <a:schemeClr val="bg1"/>
                </a:solidFill>
              </a:rPr>
              <a:t>Neighborhoods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81" y="577516"/>
            <a:ext cx="3400046" cy="24789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1720840"/>
            <a:ext cx="37377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house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AC4965-31AA-1AC1-3411-C0A629D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3429000"/>
            <a:ext cx="3435489" cy="29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Google Bus </a:t>
            </a:r>
            <a:r>
              <a:rPr lang="it-IT" sz="2400" dirty="0" err="1">
                <a:solidFill>
                  <a:schemeClr val="bg1"/>
                </a:solidFill>
              </a:rPr>
              <a:t>Stops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2274838"/>
            <a:ext cx="3737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Stamen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Design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estimated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bus stop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Elemento grafico 3" descr="Autobus contorno">
            <a:extLst>
              <a:ext uri="{FF2B5EF4-FFF2-40B4-BE49-F238E27FC236}">
                <a16:creationId xmlns:a16="http://schemas.microsoft.com/office/drawing/2014/main" id="{68EDCB49-C45E-AEF8-34D6-B123A4C21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130" y="3429000"/>
            <a:ext cx="2439597" cy="243959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7B357BB-36F3-88D4-E0C3-64CBA1E01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1853364"/>
            <a:ext cx="35814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7467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2145</TotalTime>
  <Words>754</Words>
  <Application>Microsoft Macintosh PowerPoint</Application>
  <PresentationFormat>Widescreen</PresentationFormat>
  <Paragraphs>163</Paragraphs>
  <Slides>29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5" baseType="lpstr">
      <vt:lpstr>Arial</vt:lpstr>
      <vt:lpstr>Arial</vt:lpstr>
      <vt:lpstr>Calibri</vt:lpstr>
      <vt:lpstr>Calibri Light</vt:lpstr>
      <vt:lpstr>Cambria Math</vt:lpstr>
      <vt:lpstr>Tema di Office</vt:lpstr>
      <vt:lpstr>Analysis of  San Francisco Housing Market</vt:lpstr>
      <vt:lpstr>The problem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Datasets</vt:lpstr>
      <vt:lpstr>Trends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Constructions effect on evictions</vt:lpstr>
      <vt:lpstr>Presentazione standard di PowerPoint</vt:lpstr>
      <vt:lpstr>Constructions effect on rents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</vt:lpstr>
      <vt:lpstr>Presentazione standard di PowerPoint</vt:lpstr>
      <vt:lpstr>Extra </vt:lpstr>
      <vt:lpstr>Presentazione standard di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Utente di Microsoft Office</cp:lastModifiedBy>
  <cp:revision>23</cp:revision>
  <dcterms:created xsi:type="dcterms:W3CDTF">2022-12-11T14:50:30Z</dcterms:created>
  <dcterms:modified xsi:type="dcterms:W3CDTF">2023-02-16T13:41:22Z</dcterms:modified>
</cp:coreProperties>
</file>